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75" r:id="rId2"/>
    <p:sldId id="256" r:id="rId3"/>
    <p:sldId id="274" r:id="rId4"/>
    <p:sldId id="257" r:id="rId5"/>
    <p:sldId id="267" r:id="rId6"/>
    <p:sldId id="259" r:id="rId7"/>
    <p:sldId id="266" r:id="rId8"/>
    <p:sldId id="268" r:id="rId9"/>
    <p:sldId id="261" r:id="rId10"/>
    <p:sldId id="269" r:id="rId11"/>
    <p:sldId id="281" r:id="rId12"/>
    <p:sldId id="262" r:id="rId13"/>
    <p:sldId id="270" r:id="rId14"/>
    <p:sldId id="280" r:id="rId15"/>
    <p:sldId id="277" r:id="rId16"/>
    <p:sldId id="279" r:id="rId17"/>
    <p:sldId id="278" r:id="rId18"/>
    <p:sldId id="263" r:id="rId19"/>
    <p:sldId id="264" r:id="rId20"/>
    <p:sldId id="271" r:id="rId21"/>
    <p:sldId id="272" r:id="rId22"/>
    <p:sldId id="273" r:id="rId23"/>
    <p:sldId id="276" r:id="rId2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50" autoAdjust="0"/>
  </p:normalViewPr>
  <p:slideViewPr>
    <p:cSldViewPr>
      <p:cViewPr varScale="1">
        <p:scale>
          <a:sx n="97" d="100"/>
          <a:sy n="97"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C2235E7-482E-42D9-84FE-2494B37C2C28}" type="datetimeFigureOut">
              <a:rPr lang="en-US"/>
              <a:pPr>
                <a:defRPr/>
              </a:pPr>
              <a:t>6/3/2009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390E7E0D-7393-41AC-A6BD-A6523A6228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F42E60-31E9-4ED9-8027-9AD9963DE59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0CBDE7-D04F-440F-95C9-75A196FEEA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3CCAA8-2744-4BA7-9A5A-372828224D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336303-A9C3-4DAB-8519-9B8382D7B5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5D4B33-DEE1-48D4-83F9-D6DC8498AF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153A54-11EA-4256-AB32-B168BD6782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E55FC-489A-4DF8-BD95-FE41FD42A1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6696CE-027F-4302-B06F-5D36A7498D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EF1E64-ECFB-4812-8CC6-0D023EE1FC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A58B29-3253-432D-A793-205E035BE0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BF96A-3B46-4C17-AAA5-E9F629A9DB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B3292-98FE-478F-871B-2375F8C2DF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3C4B71E-14AE-45CC-BBB3-AA048D612F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cancer.gov/dictionary/db_alpha.aspx?expand=e"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b="1" i="1" smtClean="0">
                <a:solidFill>
                  <a:schemeClr val="tx1"/>
                </a:solidFill>
              </a:rPr>
              <a:t>Bio&amp; 242 A&amp;P </a:t>
            </a:r>
            <a:br>
              <a:rPr lang="en-US" b="1" i="1" smtClean="0">
                <a:solidFill>
                  <a:schemeClr val="tx1"/>
                </a:solidFill>
              </a:rPr>
            </a:br>
            <a:r>
              <a:rPr lang="en-US" b="1" smtClean="0">
                <a:solidFill>
                  <a:schemeClr val="tx1"/>
                </a:solidFill>
              </a:rPr>
              <a:t>Unit 4 / Lecture 3</a:t>
            </a:r>
            <a:endParaRPr lang="en-US" smtClean="0">
              <a:solidFill>
                <a:schemeClr val="tx1"/>
              </a:solidFill>
            </a:endParaRPr>
          </a:p>
        </p:txBody>
      </p:sp>
      <p:pic>
        <p:nvPicPr>
          <p:cNvPr id="2051" name="Picture 2" descr="C:\Documents and Settings\GaryB.SFCC\Local Settings\Temporary Internet Files\Content.IE5\L3E0T3PC\MCSY00065_0000[1].wmf"/>
          <p:cNvPicPr>
            <a:picLocks noChangeAspect="1" noChangeArrowheads="1"/>
          </p:cNvPicPr>
          <p:nvPr/>
        </p:nvPicPr>
        <p:blipFill>
          <a:blip r:embed="rId2" cstate="print"/>
          <a:srcRect/>
          <a:stretch>
            <a:fillRect/>
          </a:stretch>
        </p:blipFill>
        <p:spPr bwMode="auto">
          <a:xfrm>
            <a:off x="3048000" y="2743200"/>
            <a:ext cx="2895600" cy="277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305800" cy="1219200"/>
          </a:xfrm>
          <a:ln>
            <a:solidFill>
              <a:srgbClr val="FFFF66"/>
            </a:solidFill>
          </a:ln>
        </p:spPr>
        <p:txBody>
          <a:bodyPr/>
          <a:lstStyle/>
          <a:p>
            <a:pPr eaLnBrk="1" hangingPunct="1"/>
            <a:r>
              <a:rPr lang="en-US" sz="4000" b="1" smtClean="0">
                <a:solidFill>
                  <a:schemeClr val="tx1"/>
                </a:solidFill>
              </a:rPr>
              <a:t>Hormonal control of the </a:t>
            </a:r>
            <a:br>
              <a:rPr lang="en-US" sz="4000" b="1" smtClean="0">
                <a:solidFill>
                  <a:schemeClr val="tx1"/>
                </a:solidFill>
              </a:rPr>
            </a:br>
            <a:r>
              <a:rPr lang="en-US" sz="4000" b="1" smtClean="0">
                <a:solidFill>
                  <a:schemeClr val="tx1"/>
                </a:solidFill>
              </a:rPr>
              <a:t>Male Reproductive System</a:t>
            </a:r>
          </a:p>
        </p:txBody>
      </p:sp>
      <p:sp>
        <p:nvSpPr>
          <p:cNvPr id="11267" name="Rectangle 3"/>
          <p:cNvSpPr>
            <a:spLocks noGrp="1" noChangeArrowheads="1"/>
          </p:cNvSpPr>
          <p:nvPr>
            <p:ph type="body" sz="half" idx="1"/>
          </p:nvPr>
        </p:nvSpPr>
        <p:spPr>
          <a:xfrm>
            <a:off x="381000" y="1828800"/>
            <a:ext cx="4419600" cy="2133600"/>
          </a:xfrm>
          <a:ln>
            <a:solidFill>
              <a:srgbClr val="FFFF66"/>
            </a:solidFill>
          </a:ln>
        </p:spPr>
        <p:txBody>
          <a:bodyPr/>
          <a:lstStyle/>
          <a:p>
            <a:pPr eaLnBrk="1" hangingPunct="1"/>
            <a:r>
              <a:rPr lang="en-US" sz="2400" b="1" smtClean="0"/>
              <a:t>LH stimulates the Leydig cells to secrete testosterone</a:t>
            </a:r>
          </a:p>
          <a:p>
            <a:pPr eaLnBrk="1" hangingPunct="1"/>
            <a:r>
              <a:rPr lang="en-US" sz="2400" b="1" smtClean="0"/>
              <a:t>Inhibin secreted by Sertoli cells controls the release of FSH by gonadotrophs</a:t>
            </a:r>
          </a:p>
          <a:p>
            <a:pPr eaLnBrk="1" hangingPunct="1"/>
            <a:endParaRPr lang="en-US" sz="2400" b="1" smtClean="0"/>
          </a:p>
        </p:txBody>
      </p:sp>
      <p:pic>
        <p:nvPicPr>
          <p:cNvPr id="11268" name="Picture 4" descr="177768"/>
          <p:cNvPicPr>
            <a:picLocks noGrp="1" noChangeAspect="1" noChangeArrowheads="1"/>
          </p:cNvPicPr>
          <p:nvPr>
            <p:ph type="clipArt" sz="half" idx="2"/>
          </p:nvPr>
        </p:nvPicPr>
        <p:blipFill>
          <a:blip r:embed="rId2" cstate="print"/>
          <a:srcRect/>
          <a:stretch>
            <a:fillRect/>
          </a:stretch>
        </p:blipFill>
        <p:spPr>
          <a:xfrm>
            <a:off x="5086350" y="1752600"/>
            <a:ext cx="3752850" cy="4876800"/>
          </a:xfrm>
          <a:noFill/>
        </p:spPr>
      </p:pic>
      <p:pic>
        <p:nvPicPr>
          <p:cNvPr id="11269" name="Picture 5" descr="MALE093"/>
          <p:cNvPicPr>
            <a:picLocks noChangeAspect="1" noChangeArrowheads="1"/>
          </p:cNvPicPr>
          <p:nvPr/>
        </p:nvPicPr>
        <p:blipFill>
          <a:blip r:embed="rId3" cstate="print"/>
          <a:srcRect/>
          <a:stretch>
            <a:fillRect/>
          </a:stretch>
        </p:blipFill>
        <p:spPr bwMode="auto">
          <a:xfrm>
            <a:off x="304800" y="4114800"/>
            <a:ext cx="4419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09600" y="228600"/>
            <a:ext cx="7772400" cy="990600"/>
          </a:xfrm>
        </p:spPr>
        <p:txBody>
          <a:bodyPr/>
          <a:lstStyle/>
          <a:p>
            <a:r>
              <a:rPr lang="en-US" sz="3600" b="1" smtClean="0"/>
              <a:t>Male Menopause Myth or Reality?</a:t>
            </a:r>
            <a:br>
              <a:rPr lang="en-US" sz="3600" b="1" smtClean="0"/>
            </a:br>
            <a:r>
              <a:rPr lang="en-US" sz="3600" b="1" smtClean="0"/>
              <a:t>Andropause</a:t>
            </a:r>
          </a:p>
        </p:txBody>
      </p:sp>
      <p:sp>
        <p:nvSpPr>
          <p:cNvPr id="12291" name="Subtitle 2"/>
          <p:cNvSpPr>
            <a:spLocks noGrp="1"/>
          </p:cNvSpPr>
          <p:nvPr>
            <p:ph type="subTitle" idx="1"/>
          </p:nvPr>
        </p:nvSpPr>
        <p:spPr>
          <a:xfrm>
            <a:off x="1447800" y="1447800"/>
            <a:ext cx="6400800" cy="5181600"/>
          </a:xfrm>
        </p:spPr>
        <p:txBody>
          <a:bodyPr/>
          <a:lstStyle/>
          <a:p>
            <a:pPr algn="l"/>
            <a:r>
              <a:rPr lang="en-US" sz="1800" smtClean="0"/>
              <a:t>At 40 testosterone  levels begin to decline</a:t>
            </a:r>
          </a:p>
          <a:p>
            <a:pPr algn="l"/>
            <a:r>
              <a:rPr lang="en-US" sz="1800" smtClean="0"/>
              <a:t>Between 45 and 50 there is a steep drop in blood levels</a:t>
            </a:r>
          </a:p>
          <a:p>
            <a:pPr algn="l"/>
            <a:r>
              <a:rPr lang="en-US" sz="1800" smtClean="0"/>
              <a:t>By 80 50% of men have low testosterone levels</a:t>
            </a:r>
          </a:p>
          <a:p>
            <a:pPr algn="l"/>
            <a:endParaRPr lang="en-US" sz="1800" smtClean="0"/>
          </a:p>
          <a:p>
            <a:pPr algn="l"/>
            <a:r>
              <a:rPr lang="en-US" sz="1800" smtClean="0"/>
              <a:t>Signs and symptoms</a:t>
            </a:r>
          </a:p>
          <a:p>
            <a:pPr algn="l"/>
            <a:r>
              <a:rPr lang="en-US" sz="1800" smtClean="0"/>
              <a:t>	</a:t>
            </a:r>
            <a:r>
              <a:rPr lang="en-US" sz="1600" smtClean="0"/>
              <a:t>1.  Reduced sex drive</a:t>
            </a:r>
          </a:p>
          <a:p>
            <a:pPr algn="l"/>
            <a:r>
              <a:rPr lang="en-US" sz="1600" smtClean="0"/>
              <a:t>	2.  Infertility</a:t>
            </a:r>
          </a:p>
          <a:p>
            <a:pPr algn="l"/>
            <a:r>
              <a:rPr lang="en-US" sz="1600" smtClean="0"/>
              <a:t>	3.  Decrease spontaneous erections (during sleep)</a:t>
            </a:r>
          </a:p>
          <a:p>
            <a:pPr algn="l"/>
            <a:r>
              <a:rPr lang="en-US" sz="1600" smtClean="0"/>
              <a:t>	4.  Swollen/tender breast (gynecomastia)</a:t>
            </a:r>
          </a:p>
          <a:p>
            <a:pPr algn="l"/>
            <a:r>
              <a:rPr lang="en-US" sz="1600" smtClean="0"/>
              <a:t>	5.  Loss of body and pubic hair</a:t>
            </a:r>
          </a:p>
          <a:p>
            <a:pPr algn="l"/>
            <a:r>
              <a:rPr lang="en-US" sz="1600" smtClean="0"/>
              <a:t>	6.  Small or shrinking testes</a:t>
            </a:r>
          </a:p>
          <a:p>
            <a:pPr algn="l"/>
            <a:r>
              <a:rPr lang="en-US" sz="1600" smtClean="0"/>
              <a:t>	7.  Decrease in muscle mass</a:t>
            </a:r>
          </a:p>
          <a:p>
            <a:pPr algn="l"/>
            <a:r>
              <a:rPr lang="en-US" sz="1600" smtClean="0"/>
              <a:t>	8.  Hot flushes</a:t>
            </a:r>
          </a:p>
          <a:p>
            <a:pPr algn="l"/>
            <a:r>
              <a:rPr lang="en-US" sz="1600" smtClean="0"/>
              <a:t>	9.  Decrease energy, motivation, and self-confidence</a:t>
            </a:r>
          </a:p>
          <a:p>
            <a:pPr algn="l"/>
            <a:r>
              <a:rPr lang="en-US" sz="1600" smtClean="0"/>
              <a:t>	10.  Poor concentration and memory</a:t>
            </a:r>
          </a:p>
          <a:p>
            <a:pPr algn="l"/>
            <a:r>
              <a:rPr lang="en-US" sz="1600" smtClean="0"/>
              <a:t>	11.  sleep apnea</a:t>
            </a:r>
          </a:p>
          <a:p>
            <a:pPr algn="l"/>
            <a:r>
              <a:rPr lang="en-US" sz="1600" smtClean="0"/>
              <a:t>	12.  Mild anemia</a:t>
            </a:r>
          </a:p>
          <a:p>
            <a:pPr algn="l"/>
            <a:endParaRPr lang="en-US" sz="1800" smtClean="0"/>
          </a:p>
          <a:p>
            <a:pPr algn="l"/>
            <a:endParaRPr lang="en-US" sz="18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4800"/>
            <a:ext cx="8382000" cy="1143000"/>
          </a:xfrm>
          <a:ln>
            <a:solidFill>
              <a:srgbClr val="FFFF66"/>
            </a:solidFill>
          </a:ln>
        </p:spPr>
        <p:txBody>
          <a:bodyPr/>
          <a:lstStyle/>
          <a:p>
            <a:pPr eaLnBrk="1" hangingPunct="1"/>
            <a:r>
              <a:rPr lang="en-US" sz="4000" b="1" smtClean="0">
                <a:solidFill>
                  <a:schemeClr val="tx1"/>
                </a:solidFill>
              </a:rPr>
              <a:t>Organs involved in the </a:t>
            </a:r>
            <a:br>
              <a:rPr lang="en-US" sz="4000" b="1" smtClean="0">
                <a:solidFill>
                  <a:schemeClr val="tx1"/>
                </a:solidFill>
              </a:rPr>
            </a:br>
            <a:r>
              <a:rPr lang="en-US" sz="4000" b="1" smtClean="0">
                <a:solidFill>
                  <a:schemeClr val="tx1"/>
                </a:solidFill>
              </a:rPr>
              <a:t>Production of Semen</a:t>
            </a:r>
          </a:p>
        </p:txBody>
      </p:sp>
      <p:sp>
        <p:nvSpPr>
          <p:cNvPr id="13315" name="Rectangle 3"/>
          <p:cNvSpPr>
            <a:spLocks noGrp="1" noChangeArrowheads="1"/>
          </p:cNvSpPr>
          <p:nvPr>
            <p:ph type="body" sz="half" idx="1"/>
          </p:nvPr>
        </p:nvSpPr>
        <p:spPr>
          <a:xfrm>
            <a:off x="228600" y="1676400"/>
            <a:ext cx="4343400" cy="4800600"/>
          </a:xfrm>
          <a:ln>
            <a:solidFill>
              <a:srgbClr val="FFFF66"/>
            </a:solidFill>
          </a:ln>
        </p:spPr>
        <p:txBody>
          <a:bodyPr/>
          <a:lstStyle/>
          <a:p>
            <a:pPr eaLnBrk="1" hangingPunct="1"/>
            <a:r>
              <a:rPr lang="en-US" sz="2000" b="1" smtClean="0"/>
              <a:t>Seminal Fluid:  Volume of a typical ejaculation is 2.5 –5.0ml with a sperm count of 50 –150 million sperm (under 20 million sperm is considered infertile), fluid is slightly alkaline at pH 7.2 –7.7.</a:t>
            </a:r>
          </a:p>
          <a:p>
            <a:pPr eaLnBrk="1" hangingPunct="1">
              <a:buFontTx/>
              <a:buNone/>
            </a:pPr>
            <a:endParaRPr lang="en-US" sz="2000" b="1" smtClean="0"/>
          </a:p>
          <a:p>
            <a:pPr eaLnBrk="1" hangingPunct="1">
              <a:buFontTx/>
              <a:buNone/>
            </a:pPr>
            <a:endParaRPr lang="en-US" sz="2000" b="1" smtClean="0"/>
          </a:p>
          <a:p>
            <a:pPr eaLnBrk="1" hangingPunct="1"/>
            <a:r>
              <a:rPr lang="en-US" sz="2000" b="1" smtClean="0"/>
              <a:t>Seminal Vesicles: Produce 60% of the volume of seminal fluid;  SV’s produce an alkaline viscous fluid that contains: fructose, prostaglandins,  and clotting proteins</a:t>
            </a:r>
          </a:p>
          <a:p>
            <a:pPr eaLnBrk="1" hangingPunct="1">
              <a:buFontTx/>
              <a:buNone/>
            </a:pPr>
            <a:endParaRPr lang="en-US" sz="2000" b="1" smtClean="0"/>
          </a:p>
        </p:txBody>
      </p:sp>
      <p:pic>
        <p:nvPicPr>
          <p:cNvPr id="13316" name="Picture 6" descr="177770"/>
          <p:cNvPicPr>
            <a:picLocks noGrp="1" noChangeAspect="1" noChangeArrowheads="1"/>
          </p:cNvPicPr>
          <p:nvPr>
            <p:ph type="clipArt" sz="half" idx="2"/>
          </p:nvPr>
        </p:nvPicPr>
        <p:blipFill>
          <a:blip r:embed="rId2" cstate="print"/>
          <a:srcRect/>
          <a:stretch>
            <a:fillRect/>
          </a:stretch>
        </p:blipFill>
        <p:spPr>
          <a:xfrm>
            <a:off x="4953000" y="2057400"/>
            <a:ext cx="4191000" cy="3886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382000" cy="1143000"/>
          </a:xfrm>
          <a:ln>
            <a:solidFill>
              <a:srgbClr val="FFFF66"/>
            </a:solidFill>
          </a:ln>
        </p:spPr>
        <p:txBody>
          <a:bodyPr/>
          <a:lstStyle/>
          <a:p>
            <a:pPr eaLnBrk="1" hangingPunct="1"/>
            <a:r>
              <a:rPr lang="en-US" sz="4000" b="1" smtClean="0">
                <a:solidFill>
                  <a:schemeClr val="tx1"/>
                </a:solidFill>
              </a:rPr>
              <a:t>Organs involved in the </a:t>
            </a:r>
            <a:br>
              <a:rPr lang="en-US" sz="4000" b="1" smtClean="0">
                <a:solidFill>
                  <a:schemeClr val="tx1"/>
                </a:solidFill>
              </a:rPr>
            </a:br>
            <a:r>
              <a:rPr lang="en-US" sz="4000" b="1" smtClean="0">
                <a:solidFill>
                  <a:schemeClr val="tx1"/>
                </a:solidFill>
              </a:rPr>
              <a:t>Production of Semen</a:t>
            </a:r>
          </a:p>
        </p:txBody>
      </p:sp>
      <p:sp>
        <p:nvSpPr>
          <p:cNvPr id="14339" name="Rectangle 3"/>
          <p:cNvSpPr>
            <a:spLocks noGrp="1" noChangeArrowheads="1"/>
          </p:cNvSpPr>
          <p:nvPr>
            <p:ph type="body" sz="half" idx="1"/>
          </p:nvPr>
        </p:nvSpPr>
        <p:spPr>
          <a:xfrm>
            <a:off x="304800" y="1676400"/>
            <a:ext cx="4343400" cy="4876800"/>
          </a:xfrm>
          <a:ln>
            <a:solidFill>
              <a:srgbClr val="FFFF66"/>
            </a:solidFill>
          </a:ln>
        </p:spPr>
        <p:txBody>
          <a:bodyPr/>
          <a:lstStyle/>
          <a:p>
            <a:pPr eaLnBrk="1" hangingPunct="1">
              <a:lnSpc>
                <a:spcPct val="90000"/>
              </a:lnSpc>
            </a:pPr>
            <a:r>
              <a:rPr lang="en-US" sz="2000" b="1" smtClean="0"/>
              <a:t>Prostate Gland: Produce 25% of the volume of seminal fluid; This fluid  is a milky, slightly acidic fluid that contains citric acid (for ATP production), acid phosphatase along with several other enzymes ( prostate-specific antigen PSA, pepsinogen, and lysozyme</a:t>
            </a:r>
            <a:endParaRPr lang="en-US" sz="2400" b="1" smtClean="0"/>
          </a:p>
          <a:p>
            <a:pPr eaLnBrk="1" hangingPunct="1">
              <a:lnSpc>
                <a:spcPct val="90000"/>
              </a:lnSpc>
            </a:pPr>
            <a:r>
              <a:rPr lang="en-US" sz="2000" b="1" smtClean="0"/>
              <a:t>Bulbo-urethral gland:  produces alkaline mucus that help lubricate the urethra and the head of the penis </a:t>
            </a:r>
          </a:p>
          <a:p>
            <a:pPr eaLnBrk="1" hangingPunct="1">
              <a:lnSpc>
                <a:spcPct val="90000"/>
              </a:lnSpc>
            </a:pPr>
            <a:r>
              <a:rPr lang="en-US" sz="2000" b="1" smtClean="0"/>
              <a:t>Ampulla of ductus deferens</a:t>
            </a:r>
            <a:r>
              <a:rPr lang="en-US" sz="2400" b="1" smtClean="0"/>
              <a:t>: </a:t>
            </a:r>
            <a:r>
              <a:rPr lang="en-US" sz="2000" b="1" smtClean="0"/>
              <a:t>releases up to 150 million sperm cells</a:t>
            </a:r>
            <a:r>
              <a:rPr lang="en-US" sz="2400" b="1" smtClean="0"/>
              <a:t> </a:t>
            </a:r>
          </a:p>
        </p:txBody>
      </p:sp>
      <p:pic>
        <p:nvPicPr>
          <p:cNvPr id="14340" name="Picture 4" descr="177770"/>
          <p:cNvPicPr>
            <a:picLocks noGrp="1" noChangeAspect="1" noChangeArrowheads="1"/>
          </p:cNvPicPr>
          <p:nvPr>
            <p:ph type="clipArt" sz="half" idx="2"/>
          </p:nvPr>
        </p:nvPicPr>
        <p:blipFill>
          <a:blip r:embed="rId2" cstate="print"/>
          <a:srcRect/>
          <a:stretch>
            <a:fillRect/>
          </a:stretch>
        </p:blipFill>
        <p:spPr>
          <a:xfrm>
            <a:off x="4953000" y="2057400"/>
            <a:ext cx="4191000" cy="3886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0"/>
            <a:ext cx="7772400" cy="1143000"/>
          </a:xfrm>
        </p:spPr>
        <p:txBody>
          <a:bodyPr/>
          <a:lstStyle/>
          <a:p>
            <a:r>
              <a:rPr lang="en-US" b="1" smtClean="0">
                <a:solidFill>
                  <a:schemeClr val="tx1"/>
                </a:solidFill>
              </a:rPr>
              <a:t>Prostate cancer</a:t>
            </a:r>
          </a:p>
        </p:txBody>
      </p:sp>
      <p:sp>
        <p:nvSpPr>
          <p:cNvPr id="15363" name="Text Placeholder 2"/>
          <p:cNvSpPr>
            <a:spLocks noGrp="1"/>
          </p:cNvSpPr>
          <p:nvPr>
            <p:ph type="body" sz="half" idx="1"/>
          </p:nvPr>
        </p:nvSpPr>
        <p:spPr>
          <a:xfrm>
            <a:off x="685800" y="990600"/>
            <a:ext cx="7848600" cy="5638800"/>
          </a:xfrm>
        </p:spPr>
        <p:txBody>
          <a:bodyPr/>
          <a:lstStyle/>
          <a:p>
            <a:r>
              <a:rPr lang="en-US" sz="2000" b="1" smtClean="0"/>
              <a:t>Prostate cancer </a:t>
            </a:r>
            <a:r>
              <a:rPr lang="en-US" sz="2000" smtClean="0"/>
              <a:t>is made up of cells that do not grow normally. The cells divide and create new cells that the body does not need, forming a mass of tissue called a tumor. These abnormal cells sometimes spread to other parts of the body, multiply, and cause death.</a:t>
            </a:r>
          </a:p>
          <a:p>
            <a:r>
              <a:rPr lang="en-US" sz="2000" b="1" smtClean="0"/>
              <a:t>How common is prostate cancer?</a:t>
            </a:r>
            <a:r>
              <a:rPr lang="en-US" sz="2000" smtClean="0"/>
              <a:t/>
            </a:r>
            <a:br>
              <a:rPr lang="en-US" sz="2000" smtClean="0"/>
            </a:br>
            <a:r>
              <a:rPr lang="en-US" sz="2000" smtClean="0"/>
              <a:t>For the general population, a man in his lifetime has about a</a:t>
            </a:r>
          </a:p>
          <a:p>
            <a:pPr>
              <a:buFontTx/>
              <a:buNone/>
            </a:pPr>
            <a:r>
              <a:rPr lang="en-US" sz="2000" smtClean="0"/>
              <a:t>		16 % of being diagnosed with prostate cancer. </a:t>
            </a:r>
          </a:p>
          <a:p>
            <a:pPr>
              <a:buFontTx/>
              <a:buNone/>
            </a:pPr>
            <a:r>
              <a:rPr lang="en-US" sz="2000" smtClean="0"/>
              <a:t>		3 % of dying from prostate cancer. </a:t>
            </a:r>
          </a:p>
          <a:p>
            <a:r>
              <a:rPr lang="en-US" sz="2000" b="1" smtClean="0"/>
              <a:t>Who is at increased risk for prostate cancer?</a:t>
            </a:r>
            <a:r>
              <a:rPr lang="en-US" sz="2000" smtClean="0"/>
              <a:t/>
            </a:r>
            <a:br>
              <a:rPr lang="en-US" sz="2000" smtClean="0"/>
            </a:br>
            <a:r>
              <a:rPr lang="en-US" sz="2000" smtClean="0"/>
              <a:t>	</a:t>
            </a:r>
            <a:r>
              <a:rPr lang="en-US" sz="2000" b="1" smtClean="0"/>
              <a:t>Family history:  </a:t>
            </a:r>
            <a:r>
              <a:rPr lang="en-US" sz="2000" smtClean="0"/>
              <a:t>Men with a father or brother who has had 	prostate cancer are at greater risk for developing it themselves. 	</a:t>
            </a:r>
            <a:br>
              <a:rPr lang="en-US" sz="2000" smtClean="0"/>
            </a:br>
            <a:r>
              <a:rPr lang="en-US" sz="2000" smtClean="0"/>
              <a:t>	</a:t>
            </a:r>
            <a:r>
              <a:rPr lang="en-US" sz="2000" b="1" smtClean="0"/>
              <a:t>Race:  </a:t>
            </a:r>
            <a:r>
              <a:rPr lang="en-US" sz="2000" smtClean="0"/>
              <a:t>Prostate cancer is more common in African-American men 	than in white men. It is less common in Hispanic, Asian, Pacific 	Islander, and Native American men than in white men. </a:t>
            </a:r>
          </a:p>
          <a:p>
            <a:endParaRPr lang="en-US"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52400"/>
            <a:ext cx="7772400" cy="1143000"/>
          </a:xfrm>
        </p:spPr>
        <p:txBody>
          <a:bodyPr/>
          <a:lstStyle/>
          <a:p>
            <a:r>
              <a:rPr lang="en-US" sz="3600" b="1" smtClean="0">
                <a:solidFill>
                  <a:schemeClr val="tx1"/>
                </a:solidFill>
              </a:rPr>
              <a:t>Prostate Cancer Symptoms</a:t>
            </a:r>
          </a:p>
        </p:txBody>
      </p:sp>
      <p:sp>
        <p:nvSpPr>
          <p:cNvPr id="16387" name="Text Placeholder 2"/>
          <p:cNvSpPr>
            <a:spLocks noGrp="1"/>
          </p:cNvSpPr>
          <p:nvPr>
            <p:ph type="body" sz="half" idx="1"/>
          </p:nvPr>
        </p:nvSpPr>
        <p:spPr>
          <a:xfrm>
            <a:off x="609600" y="1828800"/>
            <a:ext cx="3810000" cy="4114800"/>
          </a:xfrm>
        </p:spPr>
        <p:txBody>
          <a:bodyPr/>
          <a:lstStyle/>
          <a:p>
            <a:r>
              <a:rPr lang="en-US" sz="2000" b="1" smtClean="0"/>
              <a:t>Urinary problems </a:t>
            </a:r>
          </a:p>
          <a:p>
            <a:pPr lvl="1"/>
            <a:r>
              <a:rPr lang="en-US" sz="2000" smtClean="0"/>
              <a:t>Not being able to urinate </a:t>
            </a:r>
          </a:p>
          <a:p>
            <a:pPr lvl="1"/>
            <a:r>
              <a:rPr lang="en-US" sz="2000" smtClean="0"/>
              <a:t>Having a hard time starting or stopping the urine flow </a:t>
            </a:r>
          </a:p>
          <a:p>
            <a:pPr lvl="1"/>
            <a:r>
              <a:rPr lang="en-US" sz="2000" smtClean="0"/>
              <a:t>Needing to urinate often, especially at night </a:t>
            </a:r>
          </a:p>
          <a:p>
            <a:pPr lvl="1"/>
            <a:r>
              <a:rPr lang="en-US" sz="2000" smtClean="0"/>
              <a:t>Weak flow of urine </a:t>
            </a:r>
          </a:p>
          <a:p>
            <a:pPr lvl="1"/>
            <a:r>
              <a:rPr lang="en-US" sz="2000" smtClean="0"/>
              <a:t>Urine flow that starts and stops </a:t>
            </a:r>
          </a:p>
          <a:p>
            <a:pPr lvl="1"/>
            <a:r>
              <a:rPr lang="en-US" sz="2000" smtClean="0"/>
              <a:t>Pain or burning during urination</a:t>
            </a:r>
          </a:p>
        </p:txBody>
      </p:sp>
      <p:sp>
        <p:nvSpPr>
          <p:cNvPr id="16388" name="Rectangle 4"/>
          <p:cNvSpPr>
            <a:spLocks noChangeArrowheads="1"/>
          </p:cNvSpPr>
          <p:nvPr/>
        </p:nvSpPr>
        <p:spPr bwMode="auto">
          <a:xfrm>
            <a:off x="4572000" y="1828800"/>
            <a:ext cx="4572000" cy="2678113"/>
          </a:xfrm>
          <a:prstGeom prst="rect">
            <a:avLst/>
          </a:prstGeom>
          <a:noFill/>
          <a:ln w="9525">
            <a:noFill/>
            <a:miter lim="800000"/>
            <a:headEnd/>
            <a:tailEnd/>
          </a:ln>
        </p:spPr>
        <p:txBody>
          <a:bodyPr>
            <a:spAutoFit/>
          </a:bodyPr>
          <a:lstStyle/>
          <a:p>
            <a:pPr>
              <a:buFont typeface="Arial" charset="0"/>
              <a:buChar char="•"/>
            </a:pPr>
            <a:r>
              <a:rPr lang="en-US" sz="2000" b="1"/>
              <a:t>Difficulty </a:t>
            </a:r>
          </a:p>
          <a:p>
            <a:pPr lvl="1">
              <a:buFont typeface="Arial" charset="0"/>
              <a:buChar char="•"/>
            </a:pPr>
            <a:r>
              <a:rPr lang="en-US" sz="2000"/>
              <a:t>having  erections</a:t>
            </a:r>
          </a:p>
          <a:p>
            <a:pPr lvl="1">
              <a:buFont typeface="Arial" charset="0"/>
              <a:buChar char="•"/>
            </a:pPr>
            <a:r>
              <a:rPr lang="en-US" sz="2000"/>
              <a:t>Blood in urine</a:t>
            </a:r>
          </a:p>
          <a:p>
            <a:pPr lvl="1">
              <a:buFont typeface="Arial" charset="0"/>
              <a:buChar char="•"/>
            </a:pPr>
            <a:r>
              <a:rPr lang="en-US" sz="2000"/>
              <a:t>Blood in semen</a:t>
            </a:r>
          </a:p>
          <a:p>
            <a:pPr lvl="1">
              <a:buFont typeface="Arial" charset="0"/>
              <a:buChar char="•"/>
            </a:pPr>
            <a:r>
              <a:rPr lang="en-US" sz="2000"/>
              <a:t>Frequent pain in the lower back, </a:t>
            </a:r>
          </a:p>
          <a:p>
            <a:pPr lvl="1"/>
            <a:r>
              <a:rPr lang="en-US" sz="2000"/>
              <a:t>	hips, or upper thighs </a:t>
            </a:r>
          </a:p>
          <a:p>
            <a:r>
              <a:rPr lang="en-US"/>
              <a:t> </a:t>
            </a:r>
          </a:p>
          <a:p>
            <a:endParaRPr lang="en-US" b="1" u="sng">
              <a:hlinkClick r:id="rId2" action="ppaction://hlinkfi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smtClean="0">
                <a:solidFill>
                  <a:schemeClr val="tx1"/>
                </a:solidFill>
              </a:rPr>
              <a:t>Prostate Cancer Screening</a:t>
            </a:r>
            <a:br>
              <a:rPr lang="en-US" b="1" smtClean="0">
                <a:solidFill>
                  <a:schemeClr val="tx1"/>
                </a:solidFill>
              </a:rPr>
            </a:br>
            <a:r>
              <a:rPr lang="en-US" sz="2400" b="1" smtClean="0">
                <a:solidFill>
                  <a:schemeClr val="tx1"/>
                </a:solidFill>
              </a:rPr>
              <a:t>Second leading cancer deaths among men</a:t>
            </a:r>
            <a:endParaRPr lang="en-US" smtClean="0">
              <a:solidFill>
                <a:schemeClr val="tx1"/>
              </a:solidFill>
            </a:endParaRPr>
          </a:p>
        </p:txBody>
      </p:sp>
      <p:sp>
        <p:nvSpPr>
          <p:cNvPr id="17411" name="Text Placeholder 2"/>
          <p:cNvSpPr>
            <a:spLocks noGrp="1"/>
          </p:cNvSpPr>
          <p:nvPr>
            <p:ph type="body" sz="half" idx="1"/>
          </p:nvPr>
        </p:nvSpPr>
        <p:spPr>
          <a:xfrm>
            <a:off x="381000" y="1981200"/>
            <a:ext cx="3810000" cy="4114800"/>
          </a:xfrm>
        </p:spPr>
        <p:txBody>
          <a:bodyPr/>
          <a:lstStyle/>
          <a:p>
            <a:r>
              <a:rPr lang="en-US" sz="2000" smtClean="0"/>
              <a:t> </a:t>
            </a:r>
            <a:r>
              <a:rPr lang="en-US" sz="2000" b="1" u="sng" smtClean="0"/>
              <a:t>DRE</a:t>
            </a:r>
            <a:r>
              <a:rPr lang="en-US" sz="2000" b="1" smtClean="0"/>
              <a:t> or digital (finger) rectal examination:</a:t>
            </a:r>
          </a:p>
          <a:p>
            <a:r>
              <a:rPr lang="en-US" sz="2000" smtClean="0"/>
              <a:t>A quick exam for checking the health of the prostate. For this test, the doctor inserts a gloved and lubricated finger into the rectum. This allows the doctor to feel the back portion of the prostate for size and any irregular or abnormally firm areas.</a:t>
            </a:r>
          </a:p>
        </p:txBody>
      </p:sp>
      <p:sp>
        <p:nvSpPr>
          <p:cNvPr id="17412" name="Rectangle 4"/>
          <p:cNvSpPr>
            <a:spLocks noChangeArrowheads="1"/>
          </p:cNvSpPr>
          <p:nvPr/>
        </p:nvSpPr>
        <p:spPr bwMode="auto">
          <a:xfrm>
            <a:off x="4572000" y="1963738"/>
            <a:ext cx="4572000" cy="3540125"/>
          </a:xfrm>
          <a:prstGeom prst="rect">
            <a:avLst/>
          </a:prstGeom>
          <a:noFill/>
          <a:ln w="9525">
            <a:noFill/>
            <a:miter lim="800000"/>
            <a:headEnd/>
            <a:tailEnd/>
          </a:ln>
        </p:spPr>
        <p:txBody>
          <a:bodyPr>
            <a:spAutoFit/>
          </a:bodyPr>
          <a:lstStyle/>
          <a:p>
            <a:r>
              <a:rPr lang="en-US" sz="2000" b="1" u="sng"/>
              <a:t>PSA  "prostate-specific antigen.</a:t>
            </a:r>
            <a:r>
              <a:rPr lang="en-US" sz="2000"/>
              <a:t>" </a:t>
            </a:r>
          </a:p>
          <a:p>
            <a:endParaRPr lang="en-US" sz="2000"/>
          </a:p>
          <a:p>
            <a:r>
              <a:rPr lang="en-US" sz="2000"/>
              <a:t>PSA is a substance produced by cells from the prostate gland and released into the blood. The PSA test measures the PSA level in the blood. A small amount of blood is drawn from the arm. The doctor checks the blood to see if the PSA level is normal. The doctor may also use this test to check for any increase in your PSA level compared to y</a:t>
            </a:r>
            <a:r>
              <a:rPr lang="en-US"/>
              <a:t>our last PSA test.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chemeClr val="tx1"/>
                </a:solidFill>
              </a:rPr>
              <a:t>Prostate Cancer Staging </a:t>
            </a:r>
            <a:endParaRPr lang="en-US" smtClean="0">
              <a:solidFill>
                <a:schemeClr val="tx1"/>
              </a:solidFill>
            </a:endParaRPr>
          </a:p>
        </p:txBody>
      </p:sp>
      <p:sp>
        <p:nvSpPr>
          <p:cNvPr id="18435" name="Text Placeholder 2"/>
          <p:cNvSpPr>
            <a:spLocks noGrp="1"/>
          </p:cNvSpPr>
          <p:nvPr>
            <p:ph type="body" sz="half" idx="1"/>
          </p:nvPr>
        </p:nvSpPr>
        <p:spPr>
          <a:xfrm>
            <a:off x="685800" y="1981200"/>
            <a:ext cx="7924800" cy="4114800"/>
          </a:xfrm>
        </p:spPr>
        <p:txBody>
          <a:bodyPr/>
          <a:lstStyle/>
          <a:p>
            <a:r>
              <a:rPr lang="en-US" sz="2400" b="1" smtClean="0"/>
              <a:t>Stage I</a:t>
            </a:r>
            <a:r>
              <a:rPr lang="en-US" sz="2000" b="1" smtClean="0"/>
              <a:t>:</a:t>
            </a:r>
            <a:r>
              <a:rPr lang="en-US" sz="2000" smtClean="0"/>
              <a:t> The cancer cannot be felt during a digital rectal exam.  The cancer is only in the prostate. </a:t>
            </a:r>
          </a:p>
          <a:p>
            <a:r>
              <a:rPr lang="en-US" sz="2400" b="1" smtClean="0"/>
              <a:t>Stage II:</a:t>
            </a:r>
            <a:r>
              <a:rPr lang="en-US" sz="2400" smtClean="0"/>
              <a:t> </a:t>
            </a:r>
            <a:r>
              <a:rPr lang="en-US" sz="2000" smtClean="0"/>
              <a:t>The cancer is more advanced, but it has not spread outside the prostate.</a:t>
            </a:r>
          </a:p>
          <a:p>
            <a:r>
              <a:rPr lang="en-US" sz="2000" b="1" smtClean="0"/>
              <a:t>Stage III:</a:t>
            </a:r>
            <a:r>
              <a:rPr lang="en-US" sz="2000" smtClean="0"/>
              <a:t> The cancer has spread outside the prostate to near by tissues, but not lymph nodes.  </a:t>
            </a:r>
          </a:p>
          <a:p>
            <a:r>
              <a:rPr lang="en-US" sz="2000" b="1" smtClean="0"/>
              <a:t>Stage IV:</a:t>
            </a:r>
            <a:r>
              <a:rPr lang="en-US" sz="2000" smtClean="0"/>
              <a:t> The cancer may be in nearby muscles and organs (beyond the seminal vesicles). It may have spread to the lymph nodes</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04800"/>
            <a:ext cx="7772400" cy="914400"/>
          </a:xfrm>
          <a:ln>
            <a:solidFill>
              <a:srgbClr val="FFFF66"/>
            </a:solidFill>
          </a:ln>
        </p:spPr>
        <p:txBody>
          <a:bodyPr/>
          <a:lstStyle/>
          <a:p>
            <a:pPr eaLnBrk="1" hangingPunct="1"/>
            <a:r>
              <a:rPr lang="en-US" sz="4000" b="1" smtClean="0">
                <a:solidFill>
                  <a:schemeClr val="tx1"/>
                </a:solidFill>
              </a:rPr>
              <a:t>The Male Sexual Response</a:t>
            </a:r>
          </a:p>
        </p:txBody>
      </p:sp>
      <p:sp>
        <p:nvSpPr>
          <p:cNvPr id="19459" name="Rectangle 3"/>
          <p:cNvSpPr>
            <a:spLocks noGrp="1" noChangeArrowheads="1"/>
          </p:cNvSpPr>
          <p:nvPr>
            <p:ph type="body" sz="half" idx="1"/>
          </p:nvPr>
        </p:nvSpPr>
        <p:spPr>
          <a:xfrm>
            <a:off x="228600" y="1524000"/>
            <a:ext cx="4572000" cy="4953000"/>
          </a:xfrm>
          <a:ln>
            <a:solidFill>
              <a:srgbClr val="FFFF66"/>
            </a:solidFill>
          </a:ln>
        </p:spPr>
        <p:txBody>
          <a:bodyPr/>
          <a:lstStyle/>
          <a:p>
            <a:pPr eaLnBrk="1" hangingPunct="1"/>
            <a:r>
              <a:rPr lang="en-US" sz="2000" b="1" u="sng" smtClean="0"/>
              <a:t>Arousal:</a:t>
            </a:r>
            <a:r>
              <a:rPr lang="en-US" sz="2000" b="1" smtClean="0"/>
              <a:t> various erotic thoughts and physical stimulation triggers parasympathetic reflexes that cause an erection.</a:t>
            </a:r>
          </a:p>
          <a:p>
            <a:pPr eaLnBrk="1" hangingPunct="1"/>
            <a:r>
              <a:rPr lang="en-US" sz="2000" b="1" u="sng" smtClean="0"/>
              <a:t>Erection:</a:t>
            </a:r>
            <a:r>
              <a:rPr lang="en-US" sz="2000" b="1" smtClean="0"/>
              <a:t> occurs when neurons release Nitric oxide at their synaptic endings. </a:t>
            </a:r>
          </a:p>
          <a:p>
            <a:pPr eaLnBrk="1" hangingPunct="1"/>
            <a:r>
              <a:rPr lang="en-US" sz="2000" b="1" smtClean="0"/>
              <a:t>NO causes smooth muscles of the penile arteries to relax,  vessels dilate, blood flow to the erectile tissue increases .  The vascular channels engorge with blood, resulting pressure causes the penis to become stiff.</a:t>
            </a:r>
          </a:p>
        </p:txBody>
      </p:sp>
      <p:pic>
        <p:nvPicPr>
          <p:cNvPr id="19460" name="Picture 6" descr="E:\MEDIA\1777\177771.JPG"/>
          <p:cNvPicPr>
            <a:picLocks noGrp="1" noChangeAspect="1" noChangeArrowheads="1"/>
          </p:cNvPicPr>
          <p:nvPr>
            <p:ph type="clipArt" sz="half" idx="2"/>
          </p:nvPr>
        </p:nvPicPr>
        <p:blipFill>
          <a:blip r:embed="rId2" cstate="print"/>
          <a:srcRect/>
          <a:stretch>
            <a:fillRect/>
          </a:stretch>
        </p:blipFill>
        <p:spPr>
          <a:xfrm>
            <a:off x="5029200" y="1524000"/>
            <a:ext cx="3810000" cy="50292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458200" cy="838200"/>
          </a:xfrm>
        </p:spPr>
        <p:txBody>
          <a:bodyPr/>
          <a:lstStyle/>
          <a:p>
            <a:pPr eaLnBrk="1" hangingPunct="1"/>
            <a:r>
              <a:rPr lang="en-US" sz="4000" b="1" smtClean="0">
                <a:solidFill>
                  <a:schemeClr val="tx1"/>
                </a:solidFill>
              </a:rPr>
              <a:t>The Male Sexual Response</a:t>
            </a:r>
          </a:p>
        </p:txBody>
      </p:sp>
      <p:sp>
        <p:nvSpPr>
          <p:cNvPr id="20483" name="Rectangle 3"/>
          <p:cNvSpPr>
            <a:spLocks noGrp="1" noChangeArrowheads="1"/>
          </p:cNvSpPr>
          <p:nvPr>
            <p:ph type="body" sz="half" idx="1"/>
          </p:nvPr>
        </p:nvSpPr>
        <p:spPr>
          <a:xfrm>
            <a:off x="304800" y="1447800"/>
            <a:ext cx="4495800" cy="5029200"/>
          </a:xfrm>
          <a:ln>
            <a:solidFill>
              <a:srgbClr val="FFFF66"/>
            </a:solidFill>
          </a:ln>
        </p:spPr>
        <p:txBody>
          <a:bodyPr/>
          <a:lstStyle/>
          <a:p>
            <a:pPr eaLnBrk="1" hangingPunct="1"/>
            <a:r>
              <a:rPr lang="en-US" sz="2400" b="1" smtClean="0"/>
              <a:t>During arousal increases in heart rate, blood pressure, skeletal muscle tone, and hyperventilation occur</a:t>
            </a:r>
          </a:p>
          <a:p>
            <a:pPr eaLnBrk="1" hangingPunct="1"/>
            <a:r>
              <a:rPr lang="en-US" sz="2400" b="1" smtClean="0"/>
              <a:t>Bulbourethral glands: continued stimulation causes the release of mucus from these glands, this mucus lubricates the penile urethra and the glans penis. These secretions can carry sperm.</a:t>
            </a:r>
          </a:p>
          <a:p>
            <a:pPr eaLnBrk="1" hangingPunct="1"/>
            <a:endParaRPr lang="en-US" sz="2400" b="1" smtClean="0"/>
          </a:p>
        </p:txBody>
      </p:sp>
      <p:pic>
        <p:nvPicPr>
          <p:cNvPr id="20484" name="Picture 9" descr="177771"/>
          <p:cNvPicPr>
            <a:picLocks noGrp="1" noChangeAspect="1" noChangeArrowheads="1"/>
          </p:cNvPicPr>
          <p:nvPr>
            <p:ph type="clipArt" sz="half" idx="2"/>
          </p:nvPr>
        </p:nvPicPr>
        <p:blipFill>
          <a:blip r:embed="rId2" cstate="print"/>
          <a:srcRect/>
          <a:stretch>
            <a:fillRect/>
          </a:stretch>
        </p:blipFill>
        <p:spPr>
          <a:xfrm>
            <a:off x="4994275" y="1371600"/>
            <a:ext cx="3921125" cy="52578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28600"/>
            <a:ext cx="8458200" cy="1066800"/>
          </a:xfrm>
          <a:ln>
            <a:solidFill>
              <a:srgbClr val="FFFF66"/>
            </a:solidFill>
          </a:ln>
        </p:spPr>
        <p:txBody>
          <a:bodyPr/>
          <a:lstStyle/>
          <a:p>
            <a:pPr eaLnBrk="1" hangingPunct="1"/>
            <a:r>
              <a:rPr lang="en-US" sz="4000" b="1" smtClean="0">
                <a:solidFill>
                  <a:schemeClr val="tx1"/>
                </a:solidFill>
              </a:rPr>
              <a:t>Anatomy of the Male </a:t>
            </a:r>
            <a:br>
              <a:rPr lang="en-US" sz="4000" b="1" smtClean="0">
                <a:solidFill>
                  <a:schemeClr val="tx1"/>
                </a:solidFill>
              </a:rPr>
            </a:br>
            <a:r>
              <a:rPr lang="en-US" sz="4000" b="1" smtClean="0">
                <a:solidFill>
                  <a:schemeClr val="tx1"/>
                </a:solidFill>
              </a:rPr>
              <a:t>Reproductive System</a:t>
            </a:r>
          </a:p>
        </p:txBody>
      </p:sp>
      <p:sp>
        <p:nvSpPr>
          <p:cNvPr id="3075" name="Rectangle 3"/>
          <p:cNvSpPr>
            <a:spLocks noGrp="1" noChangeArrowheads="1"/>
          </p:cNvSpPr>
          <p:nvPr>
            <p:ph type="body" sz="half" idx="1"/>
          </p:nvPr>
        </p:nvSpPr>
        <p:spPr/>
        <p:txBody>
          <a:bodyPr/>
          <a:lstStyle/>
          <a:p>
            <a:pPr eaLnBrk="1" hangingPunct="1"/>
            <a:endParaRPr lang="en-US" sz="2800" smtClean="0"/>
          </a:p>
        </p:txBody>
      </p:sp>
      <p:pic>
        <p:nvPicPr>
          <p:cNvPr id="3076" name="Picture 6" descr="177762"/>
          <p:cNvPicPr>
            <a:picLocks noGrp="1" noChangeAspect="1" noChangeArrowheads="1"/>
          </p:cNvPicPr>
          <p:nvPr>
            <p:ph type="clipArt" sz="half" idx="2"/>
          </p:nvPr>
        </p:nvPicPr>
        <p:blipFill>
          <a:blip r:embed="rId2" cstate="print"/>
          <a:srcRect/>
          <a:stretch>
            <a:fillRect/>
          </a:stretch>
        </p:blipFill>
        <p:spPr>
          <a:xfrm>
            <a:off x="533400" y="1524000"/>
            <a:ext cx="8077200" cy="502920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304800"/>
            <a:ext cx="8458200" cy="838200"/>
          </a:xfrm>
        </p:spPr>
        <p:txBody>
          <a:bodyPr/>
          <a:lstStyle/>
          <a:p>
            <a:pPr eaLnBrk="1" hangingPunct="1"/>
            <a:r>
              <a:rPr lang="en-US" sz="4000" b="1" smtClean="0">
                <a:solidFill>
                  <a:schemeClr val="tx1"/>
                </a:solidFill>
              </a:rPr>
              <a:t>The Male Sexual Response</a:t>
            </a:r>
          </a:p>
        </p:txBody>
      </p:sp>
      <p:sp>
        <p:nvSpPr>
          <p:cNvPr id="21507" name="Rectangle 3"/>
          <p:cNvSpPr>
            <a:spLocks noGrp="1" noChangeArrowheads="1"/>
          </p:cNvSpPr>
          <p:nvPr>
            <p:ph type="body" sz="half" idx="1"/>
          </p:nvPr>
        </p:nvSpPr>
        <p:spPr>
          <a:xfrm>
            <a:off x="304800" y="1447800"/>
            <a:ext cx="4495800" cy="5029200"/>
          </a:xfrm>
          <a:ln>
            <a:solidFill>
              <a:srgbClr val="FFFF66"/>
            </a:solidFill>
          </a:ln>
        </p:spPr>
        <p:txBody>
          <a:bodyPr/>
          <a:lstStyle/>
          <a:p>
            <a:pPr eaLnBrk="1" hangingPunct="1">
              <a:lnSpc>
                <a:spcPct val="90000"/>
              </a:lnSpc>
            </a:pPr>
            <a:r>
              <a:rPr lang="en-US" sz="2000" b="1" u="sng" smtClean="0"/>
              <a:t>Plateau stage</a:t>
            </a:r>
            <a:r>
              <a:rPr lang="en-US" sz="2000" b="1" smtClean="0"/>
              <a:t>:  Changes that begin during arousal are sustained at an intense level, head of the penis increases in diameter and the testes swell due to vasocongestion.</a:t>
            </a:r>
          </a:p>
          <a:p>
            <a:pPr eaLnBrk="1" hangingPunct="1">
              <a:lnSpc>
                <a:spcPct val="90000"/>
              </a:lnSpc>
              <a:buFontTx/>
              <a:buNone/>
            </a:pPr>
            <a:r>
              <a:rPr lang="en-US" sz="2000" b="1" smtClean="0"/>
              <a:t>	Toward the end of the plateau stage, emission occurs.</a:t>
            </a:r>
          </a:p>
          <a:p>
            <a:pPr eaLnBrk="1" hangingPunct="1">
              <a:lnSpc>
                <a:spcPct val="90000"/>
              </a:lnSpc>
              <a:buFontTx/>
              <a:buNone/>
            </a:pPr>
            <a:r>
              <a:rPr lang="en-US" sz="2000" b="1" smtClean="0"/>
              <a:t>	</a:t>
            </a:r>
            <a:r>
              <a:rPr lang="en-US" sz="2000" b="1" u="sng" smtClean="0"/>
              <a:t>Emission</a:t>
            </a:r>
            <a:r>
              <a:rPr lang="en-US" sz="2000" b="1" smtClean="0"/>
              <a:t>:  sympathetic stimulation causes peristaltic contractions of the ampulla that push fluid and spermatozoa into the ejaculatory duct, peristaltic contractions of the seminal vesicles and the prostate push seminal fluid in the ejaculatory duct and the penile urethra.</a:t>
            </a:r>
          </a:p>
          <a:p>
            <a:pPr eaLnBrk="1" hangingPunct="1">
              <a:lnSpc>
                <a:spcPct val="90000"/>
              </a:lnSpc>
              <a:buFontTx/>
              <a:buNone/>
            </a:pPr>
            <a:r>
              <a:rPr lang="en-US" sz="2000" b="1" smtClean="0"/>
              <a:t>	Contraction of the internal urethral sphincter and the bladder occurs.</a:t>
            </a:r>
          </a:p>
        </p:txBody>
      </p:sp>
      <p:pic>
        <p:nvPicPr>
          <p:cNvPr id="21508" name="Picture 4" descr="177771"/>
          <p:cNvPicPr>
            <a:picLocks noGrp="1" noChangeAspect="1" noChangeArrowheads="1"/>
          </p:cNvPicPr>
          <p:nvPr>
            <p:ph type="clipArt" sz="half" idx="2"/>
          </p:nvPr>
        </p:nvPicPr>
        <p:blipFill>
          <a:blip r:embed="rId2" cstate="print"/>
          <a:srcRect/>
          <a:stretch>
            <a:fillRect/>
          </a:stretch>
        </p:blipFill>
        <p:spPr>
          <a:xfrm>
            <a:off x="4994275" y="1371600"/>
            <a:ext cx="3921125" cy="52578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8458200" cy="838200"/>
          </a:xfrm>
        </p:spPr>
        <p:txBody>
          <a:bodyPr/>
          <a:lstStyle/>
          <a:p>
            <a:pPr eaLnBrk="1" hangingPunct="1"/>
            <a:r>
              <a:rPr lang="en-US" sz="4000" b="1" smtClean="0">
                <a:solidFill>
                  <a:schemeClr val="tx1"/>
                </a:solidFill>
              </a:rPr>
              <a:t>The Male Sexual Response</a:t>
            </a:r>
          </a:p>
        </p:txBody>
      </p:sp>
      <p:sp>
        <p:nvSpPr>
          <p:cNvPr id="22531" name="Rectangle 3"/>
          <p:cNvSpPr>
            <a:spLocks noGrp="1" noChangeArrowheads="1"/>
          </p:cNvSpPr>
          <p:nvPr>
            <p:ph type="body" sz="half" idx="1"/>
          </p:nvPr>
        </p:nvSpPr>
        <p:spPr>
          <a:xfrm>
            <a:off x="304800" y="1447800"/>
            <a:ext cx="4495800" cy="5029200"/>
          </a:xfrm>
          <a:ln>
            <a:solidFill>
              <a:srgbClr val="FFFF66"/>
            </a:solidFill>
          </a:ln>
        </p:spPr>
        <p:txBody>
          <a:bodyPr/>
          <a:lstStyle/>
          <a:p>
            <a:pPr eaLnBrk="1" hangingPunct="1">
              <a:lnSpc>
                <a:spcPct val="80000"/>
              </a:lnSpc>
            </a:pPr>
            <a:r>
              <a:rPr lang="en-US" sz="2400" b="1" u="sng" smtClean="0"/>
              <a:t>Ejaculation</a:t>
            </a:r>
            <a:r>
              <a:rPr lang="en-US" sz="2400" b="1" smtClean="0"/>
              <a:t>:  Sympathetic stimulation of the ischiocavernosus and bulbospongiosus muscles causes powerful rhythmic contractions that push the semen out of the penile urethra.  Also the External anal sphincter contracts</a:t>
            </a:r>
          </a:p>
          <a:p>
            <a:pPr eaLnBrk="1" hangingPunct="1">
              <a:lnSpc>
                <a:spcPct val="80000"/>
              </a:lnSpc>
              <a:buFontTx/>
              <a:buNone/>
            </a:pPr>
            <a:r>
              <a:rPr lang="en-US" sz="2400" b="1" smtClean="0"/>
              <a:t>	</a:t>
            </a:r>
            <a:r>
              <a:rPr lang="en-US" sz="2400" b="1" u="sng" smtClean="0"/>
              <a:t>Orgasm;</a:t>
            </a:r>
            <a:r>
              <a:rPr lang="en-US" sz="2400" b="1" smtClean="0"/>
              <a:t> intensely pleasurable sensations associated with ejaculation.  Other physiological changes include pronounced increase in heart rate and blood pressure.</a:t>
            </a:r>
          </a:p>
        </p:txBody>
      </p:sp>
      <p:pic>
        <p:nvPicPr>
          <p:cNvPr id="22532" name="Picture 7" descr="173803"/>
          <p:cNvPicPr>
            <a:picLocks noGrp="1" noChangeAspect="1" noChangeArrowheads="1"/>
          </p:cNvPicPr>
          <p:nvPr>
            <p:ph type="clipArt" sz="half" idx="2"/>
          </p:nvPr>
        </p:nvPicPr>
        <p:blipFill>
          <a:blip r:embed="rId2" cstate="print"/>
          <a:srcRect/>
          <a:stretch>
            <a:fillRect/>
          </a:stretch>
        </p:blipFill>
        <p:spPr>
          <a:xfrm>
            <a:off x="4876800" y="1066800"/>
            <a:ext cx="4267200" cy="3314700"/>
          </a:xfrm>
          <a:noFill/>
        </p:spPr>
      </p:pic>
      <p:pic>
        <p:nvPicPr>
          <p:cNvPr id="22533" name="Picture 6" descr="Male Muscles.jpg"/>
          <p:cNvPicPr>
            <a:picLocks noChangeAspect="1"/>
          </p:cNvPicPr>
          <p:nvPr/>
        </p:nvPicPr>
        <p:blipFill>
          <a:blip r:embed="rId3" cstate="print"/>
          <a:srcRect/>
          <a:stretch>
            <a:fillRect/>
          </a:stretch>
        </p:blipFill>
        <p:spPr bwMode="auto">
          <a:xfrm>
            <a:off x="5181600" y="3567113"/>
            <a:ext cx="3629025" cy="3290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304800"/>
            <a:ext cx="8458200" cy="838200"/>
          </a:xfrm>
        </p:spPr>
        <p:txBody>
          <a:bodyPr/>
          <a:lstStyle/>
          <a:p>
            <a:pPr eaLnBrk="1" hangingPunct="1"/>
            <a:r>
              <a:rPr lang="en-US" sz="4000" b="1" smtClean="0">
                <a:solidFill>
                  <a:schemeClr val="tx1"/>
                </a:solidFill>
              </a:rPr>
              <a:t>The Male Sexual Response</a:t>
            </a:r>
          </a:p>
        </p:txBody>
      </p:sp>
      <p:sp>
        <p:nvSpPr>
          <p:cNvPr id="23555" name="Rectangle 3"/>
          <p:cNvSpPr>
            <a:spLocks noGrp="1" noChangeArrowheads="1"/>
          </p:cNvSpPr>
          <p:nvPr>
            <p:ph type="body" sz="half" idx="1"/>
          </p:nvPr>
        </p:nvSpPr>
        <p:spPr>
          <a:xfrm>
            <a:off x="304800" y="1447800"/>
            <a:ext cx="4495800" cy="5029200"/>
          </a:xfrm>
          <a:ln>
            <a:solidFill>
              <a:srgbClr val="FFFF66"/>
            </a:solidFill>
          </a:ln>
        </p:spPr>
        <p:txBody>
          <a:bodyPr/>
          <a:lstStyle/>
          <a:p>
            <a:pPr eaLnBrk="1" hangingPunct="1"/>
            <a:r>
              <a:rPr lang="en-US" sz="2400" b="1" u="sng" smtClean="0"/>
              <a:t>Resolution</a:t>
            </a:r>
            <a:r>
              <a:rPr lang="en-US" sz="2400" b="1" smtClean="0"/>
              <a:t>: Sense of profound relaxation- genital tissues, heart rate, blood pressure, breathing, and muscle tone return to normal.</a:t>
            </a:r>
          </a:p>
          <a:p>
            <a:pPr eaLnBrk="1" hangingPunct="1">
              <a:buFontTx/>
              <a:buNone/>
            </a:pPr>
            <a:r>
              <a:rPr lang="en-US" sz="2400" b="1" smtClean="0"/>
              <a:t>	During early period of resolution, males enter a refractory period during which a second ejaculation and orgasm are physiologically impossible.</a:t>
            </a:r>
          </a:p>
        </p:txBody>
      </p:sp>
      <p:pic>
        <p:nvPicPr>
          <p:cNvPr id="23556" name="Picture 4" descr="177771"/>
          <p:cNvPicPr>
            <a:picLocks noGrp="1" noChangeAspect="1" noChangeArrowheads="1"/>
          </p:cNvPicPr>
          <p:nvPr>
            <p:ph type="clipArt" sz="half" idx="2"/>
          </p:nvPr>
        </p:nvPicPr>
        <p:blipFill>
          <a:blip r:embed="rId2" cstate="print"/>
          <a:srcRect/>
          <a:stretch>
            <a:fillRect/>
          </a:stretch>
        </p:blipFill>
        <p:spPr>
          <a:xfrm>
            <a:off x="4994275" y="1371600"/>
            <a:ext cx="3921125" cy="52578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f27-18_neural_control_o_c.jpg"/>
          <p:cNvPicPr>
            <a:picLocks noChangeAspect="1"/>
          </p:cNvPicPr>
          <p:nvPr/>
        </p:nvPicPr>
        <p:blipFill>
          <a:blip r:embed="rId2" cstate="print"/>
          <a:srcRect/>
          <a:stretch>
            <a:fillRect/>
          </a:stretch>
        </p:blipFill>
        <p:spPr bwMode="auto">
          <a:xfrm>
            <a:off x="1963738" y="0"/>
            <a:ext cx="5122862" cy="692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52400"/>
            <a:ext cx="7772400" cy="1371600"/>
          </a:xfrm>
          <a:ln>
            <a:solidFill>
              <a:srgbClr val="FFFF66"/>
            </a:solidFill>
          </a:ln>
        </p:spPr>
        <p:txBody>
          <a:bodyPr/>
          <a:lstStyle/>
          <a:p>
            <a:r>
              <a:rPr lang="en-US" sz="4000" smtClean="0">
                <a:solidFill>
                  <a:schemeClr val="tx1"/>
                </a:solidFill>
              </a:rPr>
              <a:t>Penis</a:t>
            </a:r>
            <a:r>
              <a:rPr lang="en-US" sz="4000" b="1" smtClean="0">
                <a:solidFill>
                  <a:schemeClr val="tx1"/>
                </a:solidFill>
              </a:rPr>
              <a:t>:  </a:t>
            </a:r>
            <a:r>
              <a:rPr lang="en-US" sz="2800" b="1" smtClean="0">
                <a:solidFill>
                  <a:schemeClr val="tx1"/>
                </a:solidFill>
              </a:rPr>
              <a:t>Average flaccid length 3 -4 inches</a:t>
            </a:r>
            <a:br>
              <a:rPr lang="en-US" sz="2800" b="1" smtClean="0">
                <a:solidFill>
                  <a:schemeClr val="tx1"/>
                </a:solidFill>
              </a:rPr>
            </a:br>
            <a:r>
              <a:rPr lang="en-US" sz="2800" b="1" smtClean="0">
                <a:solidFill>
                  <a:schemeClr val="tx1"/>
                </a:solidFill>
              </a:rPr>
              <a:t>Average Erect length 5 - 6</a:t>
            </a:r>
            <a:br>
              <a:rPr lang="en-US" sz="2800" b="1" smtClean="0">
                <a:solidFill>
                  <a:schemeClr val="tx1"/>
                </a:solidFill>
              </a:rPr>
            </a:br>
            <a:r>
              <a:rPr lang="en-US" sz="2800" b="1" smtClean="0">
                <a:solidFill>
                  <a:schemeClr val="tx1"/>
                </a:solidFill>
              </a:rPr>
              <a:t>Average length of the vagina 3 -6 inches</a:t>
            </a:r>
          </a:p>
        </p:txBody>
      </p:sp>
      <p:sp>
        <p:nvSpPr>
          <p:cNvPr id="4099" name="Text Placeholder 2"/>
          <p:cNvSpPr>
            <a:spLocks noGrp="1"/>
          </p:cNvSpPr>
          <p:nvPr>
            <p:ph type="body" sz="half" idx="1"/>
          </p:nvPr>
        </p:nvSpPr>
        <p:spPr/>
        <p:txBody>
          <a:bodyPr/>
          <a:lstStyle/>
          <a:p>
            <a:endParaRPr lang="en-US" smtClean="0"/>
          </a:p>
        </p:txBody>
      </p:sp>
      <p:pic>
        <p:nvPicPr>
          <p:cNvPr id="4100" name="Picture 2" descr="http://www.afraidtoask.com/images/penisdisec.gif"/>
          <p:cNvPicPr>
            <a:picLocks noGrp="1" noChangeAspect="1" noChangeArrowheads="1"/>
          </p:cNvPicPr>
          <p:nvPr>
            <p:ph type="clipArt" sz="half" idx="2"/>
          </p:nvPr>
        </p:nvPicPr>
        <p:blipFill>
          <a:blip r:embed="rId2" cstate="print"/>
          <a:srcRect/>
          <a:stretch>
            <a:fillRect/>
          </a:stretch>
        </p:blipFill>
        <p:spPr>
          <a:xfrm>
            <a:off x="6629400" y="1600200"/>
            <a:ext cx="2233613" cy="5257800"/>
          </a:xfrm>
          <a:noFill/>
        </p:spPr>
      </p:pic>
      <p:pic>
        <p:nvPicPr>
          <p:cNvPr id="4101" name="Picture 4" descr="177771"/>
          <p:cNvPicPr>
            <a:picLocks noChangeAspect="1" noChangeArrowheads="1"/>
          </p:cNvPicPr>
          <p:nvPr/>
        </p:nvPicPr>
        <p:blipFill>
          <a:blip r:embed="rId3" cstate="print"/>
          <a:srcRect/>
          <a:stretch>
            <a:fillRect/>
          </a:stretch>
        </p:blipFill>
        <p:spPr bwMode="auto">
          <a:xfrm>
            <a:off x="2667000" y="1600200"/>
            <a:ext cx="39211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1143000"/>
          </a:xfrm>
          <a:ln>
            <a:solidFill>
              <a:srgbClr val="FFFF66"/>
            </a:solidFill>
          </a:ln>
        </p:spPr>
        <p:txBody>
          <a:bodyPr/>
          <a:lstStyle/>
          <a:p>
            <a:pPr eaLnBrk="1" hangingPunct="1"/>
            <a:r>
              <a:rPr lang="en-US" sz="4000" b="1" smtClean="0">
                <a:solidFill>
                  <a:schemeClr val="tx1"/>
                </a:solidFill>
              </a:rPr>
              <a:t>Anatomy of the Male </a:t>
            </a:r>
            <a:br>
              <a:rPr lang="en-US" sz="4000" b="1" smtClean="0">
                <a:solidFill>
                  <a:schemeClr val="tx1"/>
                </a:solidFill>
              </a:rPr>
            </a:br>
            <a:r>
              <a:rPr lang="en-US" sz="4000" b="1" smtClean="0">
                <a:solidFill>
                  <a:schemeClr val="tx1"/>
                </a:solidFill>
              </a:rPr>
              <a:t>Reproductive System</a:t>
            </a:r>
          </a:p>
        </p:txBody>
      </p:sp>
      <p:pic>
        <p:nvPicPr>
          <p:cNvPr id="5123" name="Picture 6" descr="177763"/>
          <p:cNvPicPr>
            <a:picLocks noGrp="1" noChangeAspect="1" noChangeArrowheads="1"/>
          </p:cNvPicPr>
          <p:nvPr>
            <p:ph type="clipArt" sz="half" idx="2"/>
          </p:nvPr>
        </p:nvPicPr>
        <p:blipFill>
          <a:blip r:embed="rId2" cstate="print"/>
          <a:srcRect/>
          <a:stretch>
            <a:fillRect/>
          </a:stretch>
        </p:blipFill>
        <p:spPr>
          <a:xfrm>
            <a:off x="1066800" y="1752600"/>
            <a:ext cx="7162800" cy="46482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
            <a:ext cx="8610600" cy="1143000"/>
          </a:xfrm>
          <a:ln>
            <a:solidFill>
              <a:srgbClr val="FFFF66"/>
            </a:solidFill>
          </a:ln>
        </p:spPr>
        <p:txBody>
          <a:bodyPr/>
          <a:lstStyle/>
          <a:p>
            <a:pPr eaLnBrk="1" hangingPunct="1"/>
            <a:r>
              <a:rPr lang="en-US" sz="4000" b="1" smtClean="0">
                <a:solidFill>
                  <a:schemeClr val="tx1"/>
                </a:solidFill>
              </a:rPr>
              <a:t>Internal and external anatomy </a:t>
            </a:r>
            <a:br>
              <a:rPr lang="en-US" sz="4000" b="1" smtClean="0">
                <a:solidFill>
                  <a:schemeClr val="tx1"/>
                </a:solidFill>
              </a:rPr>
            </a:br>
            <a:r>
              <a:rPr lang="en-US" sz="4000" b="1" smtClean="0">
                <a:solidFill>
                  <a:schemeClr val="tx1"/>
                </a:solidFill>
              </a:rPr>
              <a:t>of the Testis</a:t>
            </a:r>
          </a:p>
        </p:txBody>
      </p:sp>
      <p:sp>
        <p:nvSpPr>
          <p:cNvPr id="6147" name="Rectangle 3"/>
          <p:cNvSpPr>
            <a:spLocks noGrp="1" noChangeArrowheads="1"/>
          </p:cNvSpPr>
          <p:nvPr>
            <p:ph type="body" sz="half" idx="1"/>
          </p:nvPr>
        </p:nvSpPr>
        <p:spPr>
          <a:xfrm>
            <a:off x="228600" y="1981200"/>
            <a:ext cx="3810000" cy="4572000"/>
          </a:xfrm>
          <a:ln>
            <a:solidFill>
              <a:srgbClr val="FFFF66"/>
            </a:solidFill>
          </a:ln>
        </p:spPr>
        <p:txBody>
          <a:bodyPr/>
          <a:lstStyle/>
          <a:p>
            <a:pPr eaLnBrk="1" hangingPunct="1"/>
            <a:r>
              <a:rPr lang="en-US" sz="2800" b="1" smtClean="0"/>
              <a:t>Pathway for Sperm</a:t>
            </a:r>
          </a:p>
          <a:p>
            <a:pPr eaLnBrk="1" hangingPunct="1">
              <a:buFontTx/>
              <a:buNone/>
            </a:pPr>
            <a:r>
              <a:rPr lang="en-US" sz="2800" b="1" smtClean="0"/>
              <a:t>	1.  Seminiferous 	tubule</a:t>
            </a:r>
          </a:p>
          <a:p>
            <a:pPr eaLnBrk="1" hangingPunct="1">
              <a:buFontTx/>
              <a:buNone/>
            </a:pPr>
            <a:r>
              <a:rPr lang="en-US" sz="2800" b="1" smtClean="0"/>
              <a:t>	2.  Straight tubule</a:t>
            </a:r>
          </a:p>
          <a:p>
            <a:pPr eaLnBrk="1" hangingPunct="1">
              <a:buFontTx/>
              <a:buNone/>
            </a:pPr>
            <a:r>
              <a:rPr lang="en-US" sz="2800" b="1" smtClean="0"/>
              <a:t>	3.  Rete testis</a:t>
            </a:r>
          </a:p>
          <a:p>
            <a:pPr eaLnBrk="1" hangingPunct="1">
              <a:buFontTx/>
              <a:buNone/>
            </a:pPr>
            <a:r>
              <a:rPr lang="en-US" sz="2800" b="1" smtClean="0"/>
              <a:t>	4.  Efferent duct</a:t>
            </a:r>
          </a:p>
          <a:p>
            <a:pPr eaLnBrk="1" hangingPunct="1">
              <a:buFontTx/>
              <a:buNone/>
            </a:pPr>
            <a:r>
              <a:rPr lang="en-US" sz="2800" b="1" smtClean="0"/>
              <a:t>	5.  Ductus 	Epididymis</a:t>
            </a:r>
          </a:p>
          <a:p>
            <a:pPr eaLnBrk="1" hangingPunct="1">
              <a:buFontTx/>
              <a:buNone/>
            </a:pPr>
            <a:r>
              <a:rPr lang="en-US" sz="2800" b="1" smtClean="0"/>
              <a:t>	6.  Ductus deferens</a:t>
            </a:r>
          </a:p>
          <a:p>
            <a:pPr eaLnBrk="1" hangingPunct="1">
              <a:buFontTx/>
              <a:buNone/>
            </a:pPr>
            <a:endParaRPr lang="en-US" sz="2800" b="1" smtClean="0"/>
          </a:p>
        </p:txBody>
      </p:sp>
      <p:pic>
        <p:nvPicPr>
          <p:cNvPr id="6148" name="Picture 7" descr="MALE130"/>
          <p:cNvPicPr>
            <a:picLocks noGrp="1" noChangeAspect="1" noChangeArrowheads="1"/>
          </p:cNvPicPr>
          <p:nvPr>
            <p:ph type="clipArt" sz="half" idx="2"/>
          </p:nvPr>
        </p:nvPicPr>
        <p:blipFill>
          <a:blip r:embed="rId2" cstate="print"/>
          <a:srcRect/>
          <a:stretch>
            <a:fillRect/>
          </a:stretch>
        </p:blipFill>
        <p:spPr>
          <a:xfrm>
            <a:off x="6692900" y="2819400"/>
            <a:ext cx="2451100" cy="3733800"/>
          </a:xfrm>
          <a:noFill/>
        </p:spPr>
      </p:pic>
      <p:pic>
        <p:nvPicPr>
          <p:cNvPr id="6150" name="Picture 8" descr="177764"/>
          <p:cNvPicPr>
            <a:picLocks noChangeAspect="1" noChangeArrowheads="1"/>
          </p:cNvPicPr>
          <p:nvPr/>
        </p:nvPicPr>
        <p:blipFill>
          <a:blip r:embed="rId3" cstate="print"/>
          <a:srcRect/>
          <a:stretch>
            <a:fillRect/>
          </a:stretch>
        </p:blipFill>
        <p:spPr bwMode="auto">
          <a:xfrm>
            <a:off x="6019800" y="1066800"/>
            <a:ext cx="3124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04800"/>
            <a:ext cx="8382000" cy="1143000"/>
          </a:xfrm>
          <a:ln>
            <a:solidFill>
              <a:srgbClr val="FFFF66"/>
            </a:solidFill>
          </a:ln>
        </p:spPr>
        <p:txBody>
          <a:bodyPr/>
          <a:lstStyle/>
          <a:p>
            <a:pPr eaLnBrk="1" hangingPunct="1"/>
            <a:r>
              <a:rPr lang="en-US" b="1" smtClean="0">
                <a:solidFill>
                  <a:schemeClr val="tx1"/>
                </a:solidFill>
              </a:rPr>
              <a:t>Histology of the Testis and Spermatogenesis</a:t>
            </a:r>
          </a:p>
        </p:txBody>
      </p:sp>
      <p:pic>
        <p:nvPicPr>
          <p:cNvPr id="7171" name="Picture 6" descr="E:\MEDIA\1777\177765.JPG"/>
          <p:cNvPicPr>
            <a:picLocks noGrp="1" noChangeAspect="1" noChangeArrowheads="1"/>
          </p:cNvPicPr>
          <p:nvPr>
            <p:ph type="clipArt" sz="half" idx="2"/>
          </p:nvPr>
        </p:nvPicPr>
        <p:blipFill>
          <a:blip r:embed="rId2" cstate="print"/>
          <a:srcRect/>
          <a:stretch>
            <a:fillRect/>
          </a:stretch>
        </p:blipFill>
        <p:spPr>
          <a:xfrm>
            <a:off x="4953000" y="2209800"/>
            <a:ext cx="3810000" cy="3810000"/>
          </a:xfrm>
          <a:noFill/>
        </p:spPr>
      </p:pic>
      <p:pic>
        <p:nvPicPr>
          <p:cNvPr id="7172" name="Picture 7" descr="http://www-medlib.med.utah.edu/WebPath/jpeg1/MALE093.jpg"/>
          <p:cNvPicPr>
            <a:picLocks noGrp="1" noChangeAspect="1" noChangeArrowheads="1"/>
          </p:cNvPicPr>
          <p:nvPr>
            <p:ph type="body" sz="half" idx="1"/>
          </p:nvPr>
        </p:nvPicPr>
        <p:blipFill>
          <a:blip r:embed="rId3" cstate="print"/>
          <a:srcRect/>
          <a:stretch>
            <a:fillRect/>
          </a:stretch>
        </p:blipFill>
        <p:spPr>
          <a:xfrm>
            <a:off x="304800" y="2209800"/>
            <a:ext cx="4419600" cy="38100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8382000" cy="914400"/>
          </a:xfrm>
          <a:ln>
            <a:solidFill>
              <a:srgbClr val="FFFF66"/>
            </a:solidFill>
          </a:ln>
        </p:spPr>
        <p:txBody>
          <a:bodyPr/>
          <a:lstStyle/>
          <a:p>
            <a:pPr eaLnBrk="1" hangingPunct="1"/>
            <a:r>
              <a:rPr lang="en-US" sz="4000" b="1" smtClean="0">
                <a:solidFill>
                  <a:schemeClr val="tx1"/>
                </a:solidFill>
              </a:rPr>
              <a:t>Steps of Spermatogenesis</a:t>
            </a:r>
          </a:p>
        </p:txBody>
      </p:sp>
      <p:sp>
        <p:nvSpPr>
          <p:cNvPr id="8195" name="Rectangle 3"/>
          <p:cNvSpPr>
            <a:spLocks noGrp="1" noChangeArrowheads="1"/>
          </p:cNvSpPr>
          <p:nvPr>
            <p:ph type="body" sz="half" idx="1"/>
          </p:nvPr>
        </p:nvSpPr>
        <p:spPr>
          <a:xfrm>
            <a:off x="304800" y="1600200"/>
            <a:ext cx="4191000" cy="4800600"/>
          </a:xfrm>
          <a:ln>
            <a:solidFill>
              <a:srgbClr val="FFFF66"/>
            </a:solidFill>
          </a:ln>
        </p:spPr>
        <p:txBody>
          <a:bodyPr/>
          <a:lstStyle/>
          <a:p>
            <a:pPr eaLnBrk="1" hangingPunct="1">
              <a:lnSpc>
                <a:spcPct val="90000"/>
              </a:lnSpc>
            </a:pPr>
            <a:r>
              <a:rPr lang="en-US" sz="2400" b="1" smtClean="0"/>
              <a:t>Spermatogonia:  diploid stem cells that undergo mitosis to give rise to daughter cells that either become primary spermatocytes or remain as spermatogonia</a:t>
            </a:r>
          </a:p>
          <a:p>
            <a:pPr eaLnBrk="1" hangingPunct="1">
              <a:lnSpc>
                <a:spcPct val="90000"/>
              </a:lnSpc>
            </a:pPr>
            <a:r>
              <a:rPr lang="en-US" sz="2400" b="1" smtClean="0"/>
              <a:t> Primary spermatocytes:  diploid cells that undergo meiosis 1</a:t>
            </a:r>
          </a:p>
          <a:p>
            <a:pPr eaLnBrk="1" hangingPunct="1">
              <a:lnSpc>
                <a:spcPct val="90000"/>
              </a:lnSpc>
            </a:pPr>
            <a:r>
              <a:rPr lang="en-US" sz="2400" b="1" smtClean="0"/>
              <a:t>Secondary spermtocytes:  haploid cells formed from meiosis 1</a:t>
            </a:r>
          </a:p>
        </p:txBody>
      </p:sp>
      <p:pic>
        <p:nvPicPr>
          <p:cNvPr id="8196" name="Picture 6" descr="E:\MEDIA\1777\177766.JPG"/>
          <p:cNvPicPr>
            <a:picLocks noGrp="1" noChangeAspect="1" noChangeArrowheads="1"/>
          </p:cNvPicPr>
          <p:nvPr>
            <p:ph type="clipArt" sz="half" idx="2"/>
          </p:nvPr>
        </p:nvPicPr>
        <p:blipFill>
          <a:blip r:embed="rId2" cstate="print"/>
          <a:srcRect/>
          <a:stretch>
            <a:fillRect/>
          </a:stretch>
        </p:blipFill>
        <p:spPr>
          <a:xfrm>
            <a:off x="4953000" y="1524000"/>
            <a:ext cx="3810000" cy="4953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8382000" cy="914400"/>
          </a:xfrm>
          <a:ln>
            <a:solidFill>
              <a:srgbClr val="FFFF66"/>
            </a:solidFill>
          </a:ln>
        </p:spPr>
        <p:txBody>
          <a:bodyPr/>
          <a:lstStyle/>
          <a:p>
            <a:pPr eaLnBrk="1" hangingPunct="1"/>
            <a:r>
              <a:rPr lang="en-US" sz="4000" b="1" smtClean="0">
                <a:solidFill>
                  <a:schemeClr val="tx1"/>
                </a:solidFill>
              </a:rPr>
              <a:t>Steps of Spermatogenesis</a:t>
            </a:r>
          </a:p>
        </p:txBody>
      </p:sp>
      <p:sp>
        <p:nvSpPr>
          <p:cNvPr id="9219" name="Rectangle 3"/>
          <p:cNvSpPr>
            <a:spLocks noGrp="1" noChangeArrowheads="1"/>
          </p:cNvSpPr>
          <p:nvPr>
            <p:ph type="body" sz="half" idx="1"/>
          </p:nvPr>
        </p:nvSpPr>
        <p:spPr>
          <a:xfrm>
            <a:off x="304800" y="1600200"/>
            <a:ext cx="4191000" cy="1295400"/>
          </a:xfrm>
          <a:ln>
            <a:solidFill>
              <a:srgbClr val="FFFF66"/>
            </a:solidFill>
          </a:ln>
        </p:spPr>
        <p:txBody>
          <a:bodyPr/>
          <a:lstStyle/>
          <a:p>
            <a:pPr eaLnBrk="1" hangingPunct="1"/>
            <a:r>
              <a:rPr lang="en-US" sz="2800" b="1" smtClean="0"/>
              <a:t>Spermatids: Cells resulting from meiosis II, become spermatozoa</a:t>
            </a:r>
          </a:p>
        </p:txBody>
      </p:sp>
      <p:pic>
        <p:nvPicPr>
          <p:cNvPr id="9220" name="Picture 7" descr="177767"/>
          <p:cNvPicPr>
            <a:picLocks noGrp="1" noChangeAspect="1" noChangeArrowheads="1"/>
          </p:cNvPicPr>
          <p:nvPr>
            <p:ph type="clipArt" sz="half" idx="2"/>
          </p:nvPr>
        </p:nvPicPr>
        <p:blipFill>
          <a:blip r:embed="rId2" cstate="print"/>
          <a:srcRect/>
          <a:stretch>
            <a:fillRect/>
          </a:stretch>
        </p:blipFill>
        <p:spPr>
          <a:xfrm>
            <a:off x="5257800" y="1524000"/>
            <a:ext cx="3651250" cy="4953000"/>
          </a:xfrm>
          <a:noFill/>
        </p:spPr>
      </p:pic>
      <p:sp>
        <p:nvSpPr>
          <p:cNvPr id="9221" name="Rectangle 12"/>
          <p:cNvSpPr>
            <a:spLocks noChangeArrowheads="1"/>
          </p:cNvSpPr>
          <p:nvPr/>
        </p:nvSpPr>
        <p:spPr bwMode="auto">
          <a:xfrm>
            <a:off x="-501650" y="1406525"/>
            <a:ext cx="9144000" cy="461963"/>
          </a:xfrm>
          <a:prstGeom prst="rect">
            <a:avLst/>
          </a:prstGeom>
          <a:noFill/>
          <a:ln w="9525">
            <a:noFill/>
            <a:miter lim="800000"/>
            <a:headEnd/>
            <a:tailEnd/>
          </a:ln>
        </p:spPr>
        <p:txBody>
          <a:bodyPr>
            <a:spAutoFit/>
          </a:bodyPr>
          <a:lstStyle/>
          <a:p>
            <a:endParaRPr lang="en-US"/>
          </a:p>
        </p:txBody>
      </p:sp>
      <p:pic>
        <p:nvPicPr>
          <p:cNvPr id="9222" name="Picture 14" descr="Morph2"/>
          <p:cNvPicPr>
            <a:picLocks noChangeAspect="1" noChangeArrowheads="1"/>
          </p:cNvPicPr>
          <p:nvPr/>
        </p:nvPicPr>
        <p:blipFill>
          <a:blip r:embed="rId3" cstate="print"/>
          <a:srcRect/>
          <a:stretch>
            <a:fillRect/>
          </a:stretch>
        </p:blipFill>
        <p:spPr bwMode="auto">
          <a:xfrm>
            <a:off x="304800" y="2971800"/>
            <a:ext cx="4800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305800" cy="1219200"/>
          </a:xfrm>
          <a:ln>
            <a:solidFill>
              <a:srgbClr val="FFFF66"/>
            </a:solidFill>
          </a:ln>
        </p:spPr>
        <p:txBody>
          <a:bodyPr/>
          <a:lstStyle/>
          <a:p>
            <a:pPr eaLnBrk="1" hangingPunct="1"/>
            <a:r>
              <a:rPr lang="en-US" sz="4000" b="1" smtClean="0">
                <a:solidFill>
                  <a:schemeClr val="tx1"/>
                </a:solidFill>
              </a:rPr>
              <a:t>Hormonal control of the </a:t>
            </a:r>
            <a:br>
              <a:rPr lang="en-US" sz="4000" b="1" smtClean="0">
                <a:solidFill>
                  <a:schemeClr val="tx1"/>
                </a:solidFill>
              </a:rPr>
            </a:br>
            <a:r>
              <a:rPr lang="en-US" sz="4000" b="1" smtClean="0">
                <a:solidFill>
                  <a:schemeClr val="tx1"/>
                </a:solidFill>
              </a:rPr>
              <a:t>Male Reproductive System</a:t>
            </a:r>
          </a:p>
        </p:txBody>
      </p:sp>
      <p:sp>
        <p:nvSpPr>
          <p:cNvPr id="10243" name="Rectangle 3"/>
          <p:cNvSpPr>
            <a:spLocks noGrp="1" noChangeArrowheads="1"/>
          </p:cNvSpPr>
          <p:nvPr>
            <p:ph type="body" sz="half" idx="1"/>
          </p:nvPr>
        </p:nvSpPr>
        <p:spPr>
          <a:xfrm>
            <a:off x="457200" y="1981200"/>
            <a:ext cx="4038600" cy="4572000"/>
          </a:xfrm>
          <a:ln>
            <a:solidFill>
              <a:srgbClr val="FFFF66"/>
            </a:solidFill>
          </a:ln>
        </p:spPr>
        <p:txBody>
          <a:bodyPr/>
          <a:lstStyle/>
          <a:p>
            <a:pPr eaLnBrk="1" hangingPunct="1"/>
            <a:r>
              <a:rPr lang="en-US" sz="2400" b="1" smtClean="0"/>
              <a:t>Hypothalamus releases GnRH</a:t>
            </a:r>
          </a:p>
          <a:p>
            <a:pPr eaLnBrk="1" hangingPunct="1"/>
            <a:r>
              <a:rPr lang="en-US" sz="2400" b="1" smtClean="0"/>
              <a:t>GnRH stimulates the Gonadotrophs of the adenohypophysis to release FSH and LH</a:t>
            </a:r>
          </a:p>
          <a:p>
            <a:pPr eaLnBrk="1" hangingPunct="1"/>
            <a:r>
              <a:rPr lang="en-US" sz="2400" b="1" smtClean="0"/>
              <a:t>FSH stimulates Sertoli cells to secrete Androgen-binding protein (ABP)  and stimulates spermatogenesis. </a:t>
            </a:r>
          </a:p>
        </p:txBody>
      </p:sp>
      <p:pic>
        <p:nvPicPr>
          <p:cNvPr id="10244" name="Picture 6" descr="177768"/>
          <p:cNvPicPr>
            <a:picLocks noGrp="1" noChangeAspect="1" noChangeArrowheads="1"/>
          </p:cNvPicPr>
          <p:nvPr>
            <p:ph type="clipArt" sz="half" idx="2"/>
          </p:nvPr>
        </p:nvPicPr>
        <p:blipFill>
          <a:blip r:embed="rId2" cstate="print"/>
          <a:srcRect/>
          <a:stretch>
            <a:fillRect/>
          </a:stretch>
        </p:blipFill>
        <p:spPr>
          <a:xfrm>
            <a:off x="5086350" y="1752600"/>
            <a:ext cx="3752850" cy="48768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914</Words>
  <Application>Microsoft Office PowerPoint</Application>
  <PresentationFormat>On-screen Show (4:3)</PresentationFormat>
  <Paragraphs>103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Bio&amp; 242 A&amp;P  Unit 4 / Lecture 3</vt:lpstr>
      <vt:lpstr>Anatomy of the Male  Reproductive System</vt:lpstr>
      <vt:lpstr>Penis:  Average flaccid length 3 -4 inches Average Erect length 5 - 6 Average length of the vagina 3 -6 inches</vt:lpstr>
      <vt:lpstr>Anatomy of the Male  Reproductive System</vt:lpstr>
      <vt:lpstr>Internal and external anatomy  of the Testis</vt:lpstr>
      <vt:lpstr>Histology of the Testis and Spermatogenesis</vt:lpstr>
      <vt:lpstr>Steps of Spermatogenesis</vt:lpstr>
      <vt:lpstr>Steps of Spermatogenesis</vt:lpstr>
      <vt:lpstr>Hormonal control of the  Male Reproductive System</vt:lpstr>
      <vt:lpstr>Hormonal control of the  Male Reproductive System</vt:lpstr>
      <vt:lpstr>Male Menopause Myth or Reality? Andropause</vt:lpstr>
      <vt:lpstr>Organs involved in the  Production of Semen</vt:lpstr>
      <vt:lpstr>Organs involved in the  Production of Semen</vt:lpstr>
      <vt:lpstr>Prostate cancer</vt:lpstr>
      <vt:lpstr>Prostate Cancer Symptoms</vt:lpstr>
      <vt:lpstr>Prostate Cancer Screening Second leading cancer deaths among men</vt:lpstr>
      <vt:lpstr>Prostate Cancer Staging </vt:lpstr>
      <vt:lpstr>The Male Sexual Response</vt:lpstr>
      <vt:lpstr>The Male Sexual Response</vt:lpstr>
      <vt:lpstr>The Male Sexual Response</vt:lpstr>
      <vt:lpstr>The Male Sexual Response</vt:lpstr>
      <vt:lpstr>The Male Sexual Response</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the Male Reproductive System</dc:title>
  <dc:creator>Gary Blevins</dc:creator>
  <cp:lastModifiedBy>GaryB</cp:lastModifiedBy>
  <cp:revision>102</cp:revision>
  <dcterms:created xsi:type="dcterms:W3CDTF">2002-03-10T23:03:23Z</dcterms:created>
  <dcterms:modified xsi:type="dcterms:W3CDTF">2009-06-03T20:34:44Z</dcterms:modified>
</cp:coreProperties>
</file>